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9" r:id="rId4"/>
    <p:sldId id="262" r:id="rId5"/>
    <p:sldId id="263" r:id="rId6"/>
    <p:sldId id="264" r:id="rId7"/>
    <p:sldId id="265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3" autoAdjust="0"/>
    <p:restoredTop sz="94698"/>
  </p:normalViewPr>
  <p:slideViewPr>
    <p:cSldViewPr snapToGrid="0">
      <p:cViewPr varScale="1">
        <p:scale>
          <a:sx n="91" d="100"/>
          <a:sy n="91" d="100"/>
        </p:scale>
        <p:origin x="9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my Powell" userId="35fb1409c2f5492d" providerId="LiveId" clId="{E62211EE-BF4F-413F-9F1E-A7487E163622}"/>
    <pc:docChg chg="modSld">
      <pc:chgData name="Tammy Powell" userId="35fb1409c2f5492d" providerId="LiveId" clId="{E62211EE-BF4F-413F-9F1E-A7487E163622}" dt="2024-07-09T11:14:16.944" v="16" actId="14100"/>
      <pc:docMkLst>
        <pc:docMk/>
      </pc:docMkLst>
      <pc:sldChg chg="modSp mod">
        <pc:chgData name="Tammy Powell" userId="35fb1409c2f5492d" providerId="LiveId" clId="{E62211EE-BF4F-413F-9F1E-A7487E163622}" dt="2024-07-09T11:12:51.992" v="13" actId="14861"/>
        <pc:sldMkLst>
          <pc:docMk/>
          <pc:sldMk cId="1354928027" sldId="262"/>
        </pc:sldMkLst>
        <pc:picChg chg="mod">
          <ac:chgData name="Tammy Powell" userId="35fb1409c2f5492d" providerId="LiveId" clId="{E62211EE-BF4F-413F-9F1E-A7487E163622}" dt="2024-07-09T11:12:51.992" v="13" actId="14861"/>
          <ac:picMkLst>
            <pc:docMk/>
            <pc:sldMk cId="1354928027" sldId="262"/>
            <ac:picMk id="10" creationId="{67506DAE-894F-DEAD-1F7A-0132F19ABD83}"/>
          </ac:picMkLst>
        </pc:picChg>
      </pc:sldChg>
      <pc:sldChg chg="modSp mod">
        <pc:chgData name="Tammy Powell" userId="35fb1409c2f5492d" providerId="LiveId" clId="{E62211EE-BF4F-413F-9F1E-A7487E163622}" dt="2024-07-09T11:11:05.864" v="1" actId="14861"/>
        <pc:sldMkLst>
          <pc:docMk/>
          <pc:sldMk cId="1774959540" sldId="263"/>
        </pc:sldMkLst>
        <pc:picChg chg="mod">
          <ac:chgData name="Tammy Powell" userId="35fb1409c2f5492d" providerId="LiveId" clId="{E62211EE-BF4F-413F-9F1E-A7487E163622}" dt="2024-07-09T11:11:02.212" v="0" actId="14861"/>
          <ac:picMkLst>
            <pc:docMk/>
            <pc:sldMk cId="1774959540" sldId="263"/>
            <ac:picMk id="8" creationId="{559EE962-BE90-89CE-CCF0-A38FC67EA334}"/>
          </ac:picMkLst>
        </pc:picChg>
        <pc:picChg chg="mod">
          <ac:chgData name="Tammy Powell" userId="35fb1409c2f5492d" providerId="LiveId" clId="{E62211EE-BF4F-413F-9F1E-A7487E163622}" dt="2024-07-09T11:11:05.864" v="1" actId="14861"/>
          <ac:picMkLst>
            <pc:docMk/>
            <pc:sldMk cId="1774959540" sldId="263"/>
            <ac:picMk id="9" creationId="{04541536-5BEB-93FC-E4A8-8CD260158537}"/>
          </ac:picMkLst>
        </pc:picChg>
      </pc:sldChg>
      <pc:sldChg chg="modSp mod">
        <pc:chgData name="Tammy Powell" userId="35fb1409c2f5492d" providerId="LiveId" clId="{E62211EE-BF4F-413F-9F1E-A7487E163622}" dt="2024-07-09T11:14:16.944" v="16" actId="14100"/>
        <pc:sldMkLst>
          <pc:docMk/>
          <pc:sldMk cId="1316907080" sldId="265"/>
        </pc:sldMkLst>
        <pc:cxnChg chg="mod">
          <ac:chgData name="Tammy Powell" userId="35fb1409c2f5492d" providerId="LiveId" clId="{E62211EE-BF4F-413F-9F1E-A7487E163622}" dt="2024-07-09T11:14:16.944" v="16" actId="14100"/>
          <ac:cxnSpMkLst>
            <pc:docMk/>
            <pc:sldMk cId="1316907080" sldId="265"/>
            <ac:cxnSpMk id="16" creationId="{1D4FD3C0-C1FC-6CEB-0D90-3BF052AE3311}"/>
          </ac:cxnSpMkLst>
        </pc:cxnChg>
        <pc:cxnChg chg="mod">
          <ac:chgData name="Tammy Powell" userId="35fb1409c2f5492d" providerId="LiveId" clId="{E62211EE-BF4F-413F-9F1E-A7487E163622}" dt="2024-07-09T11:14:13.441" v="15" actId="14100"/>
          <ac:cxnSpMkLst>
            <pc:docMk/>
            <pc:sldMk cId="1316907080" sldId="265"/>
            <ac:cxnSpMk id="18" creationId="{61818BE2-8C33-129D-8C53-55E9D64003D4}"/>
          </ac:cxnSpMkLst>
        </pc:cxnChg>
        <pc:cxnChg chg="mod">
          <ac:chgData name="Tammy Powell" userId="35fb1409c2f5492d" providerId="LiveId" clId="{E62211EE-BF4F-413F-9F1E-A7487E163622}" dt="2024-07-09T11:14:07.914" v="14" actId="14100"/>
          <ac:cxnSpMkLst>
            <pc:docMk/>
            <pc:sldMk cId="1316907080" sldId="265"/>
            <ac:cxnSpMk id="23" creationId="{5A388CBE-6000-9B2C-76B7-D4708AAA6C11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C3876B-AC80-317D-B43B-6A0E9EF506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43B184-2E5E-FBBF-C47F-62ECAE7753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2AA6C-B710-4125-91E0-B06B981D8258}" type="datetimeFigureOut">
              <a:rPr lang="en-AU" smtClean="0"/>
              <a:t>2024-07-09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05A2C-0895-6302-1E52-48B18CA6C3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19F2CB-7220-FDAA-91E7-1CB2470290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7DC48-E30B-42B2-9A96-D96284710F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877914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674F7-A4A8-470D-ADEF-4835D3475178}" type="datetimeFigureOut">
              <a:rPr lang="en-AU" smtClean="0"/>
              <a:t>2024-07-09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A9FA4-B861-4AF6-999B-D162214A1BD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722278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A9FA4-B861-4AF6-999B-D162214A1BD6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5027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9FF2B-91F0-4FDF-B163-0C97CC6F89F0}" type="datetime1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32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03A6-968E-49F3-A118-95D50FEBF1D6}" type="datetime1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40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E7984-EF11-47A7-B292-601FC847E7B2}" type="datetime1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92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E2CA-7290-4BDF-A212-770CC48B6185}" type="datetime1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04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CDE3B-6B45-4B78-AD3D-6AF3E31AC696}" type="datetime1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77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E77EF-59EF-4A20-A88E-0AA8A4674D2B}" type="datetime1">
              <a:rPr lang="en-US" smtClean="0"/>
              <a:t>7/9/2024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40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E2B3F-9637-45E7-A322-F1FF835200CC}" type="datetime1">
              <a:rPr lang="en-US" smtClean="0"/>
              <a:t>7/9/2024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05F3A-77CC-4327-932D-1C2174CA21F2}" type="datetime1">
              <a:rPr lang="en-US" smtClean="0"/>
              <a:t>7/9/2024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19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0893D-CD46-4D6D-85D9-2ACDF6640425}" type="datetime1">
              <a:rPr lang="en-US" smtClean="0"/>
              <a:t>7/9/2024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80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B65BA-2DFE-47E3-9298-0C812CA3FDCE}" type="datetime1">
              <a:rPr lang="en-US" smtClean="0"/>
              <a:t>7/9/2024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34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818A0-C3DD-4866-B878-DC0116D91F77}" type="datetime1">
              <a:rPr lang="en-US" smtClean="0"/>
              <a:t>7/9/2024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08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C926940-9A23-4017-AFFB-BDF105601AFA}" type="datetime1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20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penclipart.org/detail/29273/movie%20reel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openclipart.org/detail/29273/movie%20reel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developer.themoviedb.org/reference/discover-movie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B5B7232-85BB-4414-A179-E092BB02C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55223C1A-F856-941E-C74E-F25819404A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85" r="-1" b="6253"/>
          <a:stretch/>
        </p:blipFill>
        <p:spPr>
          <a:xfrm>
            <a:off x="-5035" y="9"/>
            <a:ext cx="11937800" cy="594359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610CA4-4002-527B-1743-433427BCA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6797" y="914399"/>
            <a:ext cx="7367504" cy="3117553"/>
          </a:xfrm>
        </p:spPr>
        <p:txBody>
          <a:bodyPr anchor="t">
            <a:normAutofit/>
          </a:bodyPr>
          <a:lstStyle/>
          <a:p>
            <a:pPr algn="r"/>
            <a:r>
              <a:rPr lang="en-AU" b="1" dirty="0"/>
              <a:t>TOP 500 Movie API EXPLORER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096D1D-EBFF-197F-6C1B-9625A5C6C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235" y="3727250"/>
            <a:ext cx="8271879" cy="1523804"/>
          </a:xfrm>
        </p:spPr>
        <p:txBody>
          <a:bodyPr>
            <a:normAutofit/>
          </a:bodyPr>
          <a:lstStyle/>
          <a:p>
            <a:r>
              <a:rPr lang="en-AU" sz="2000" b="1" dirty="0">
                <a:solidFill>
                  <a:schemeClr val="bg1"/>
                </a:solidFill>
              </a:rPr>
              <a:t>Are you looking for a movie to watch?</a:t>
            </a:r>
          </a:p>
          <a:p>
            <a:r>
              <a:rPr lang="en-AU" sz="2000" b="1" dirty="0">
                <a:solidFill>
                  <a:schemeClr val="bg1"/>
                </a:solidFill>
              </a:rPr>
              <a:t>Are you wondering what are the top 500 movies from the last 5 years?</a:t>
            </a:r>
          </a:p>
          <a:p>
            <a:r>
              <a:rPr lang="en-AU" sz="2000" b="1" dirty="0">
                <a:solidFill>
                  <a:schemeClr val="bg1"/>
                </a:solidFill>
              </a:rPr>
              <a:t>Are you wondering what are the top 10 foreign language movies?</a:t>
            </a:r>
          </a:p>
          <a:p>
            <a:endParaRPr lang="en-AU" sz="2000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A movie reel with a film strip&#10;&#10;Description automatically generated">
            <a:extLst>
              <a:ext uri="{FF2B5EF4-FFF2-40B4-BE49-F238E27FC236}">
                <a16:creationId xmlns:a16="http://schemas.microsoft.com/office/drawing/2014/main" id="{6AE9B23E-5F92-78F3-9C54-1123F1F34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9235" y="221956"/>
            <a:ext cx="3464766" cy="34647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CBD13D-D4C7-4520-CC2A-F16513ED41E9}"/>
              </a:ext>
            </a:extLst>
          </p:cNvPr>
          <p:cNvSpPr txBox="1"/>
          <p:nvPr/>
        </p:nvSpPr>
        <p:spPr>
          <a:xfrm>
            <a:off x="4176797" y="5349702"/>
            <a:ext cx="7885586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reflection blurRad="6350" stA="50000" endA="300" endPos="55500" dist="1016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AU" sz="4400" b="1" dirty="0"/>
              <a:t>STEP INSIDE OUR 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357FE8-0749-E175-685D-354C383BFD5A}"/>
              </a:ext>
            </a:extLst>
          </p:cNvPr>
          <p:cNvSpPr txBox="1"/>
          <p:nvPr/>
        </p:nvSpPr>
        <p:spPr>
          <a:xfrm>
            <a:off x="9560766" y="2598003"/>
            <a:ext cx="2272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Created by:</a:t>
            </a:r>
          </a:p>
          <a:p>
            <a:r>
              <a:rPr lang="en-AU" sz="1200" b="1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Alvin - Thanh Vinh Giang</a:t>
            </a:r>
          </a:p>
          <a:p>
            <a:r>
              <a:rPr lang="en-AU" sz="1200" b="1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Frank - Hao Nguyen</a:t>
            </a:r>
          </a:p>
          <a:p>
            <a:r>
              <a:rPr lang="en-AU" sz="1200" b="1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Uth - </a:t>
            </a:r>
            <a:r>
              <a:rPr lang="en-AU" sz="1200" b="1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Uthpalie</a:t>
            </a:r>
            <a:r>
              <a:rPr lang="en-AU" sz="1200" b="1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AU" sz="1200" b="1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Thilakaratna</a:t>
            </a:r>
            <a:endParaRPr lang="en-AU" sz="1200" b="1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AU" sz="12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Tam - Tammy Powell</a:t>
            </a:r>
            <a:endParaRPr lang="en-AU" sz="12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D911FF99-FCD0-70CB-92CC-15E728F6BA27}"/>
              </a:ext>
            </a:extLst>
          </p:cNvPr>
          <p:cNvSpPr/>
          <p:nvPr/>
        </p:nvSpPr>
        <p:spPr>
          <a:xfrm>
            <a:off x="8820151" y="2115674"/>
            <a:ext cx="1944831" cy="1916277"/>
          </a:xfrm>
          <a:prstGeom prst="star5">
            <a:avLst/>
          </a:prstGeom>
          <a:solidFill>
            <a:schemeClr val="accent3">
              <a:lumMod val="40000"/>
              <a:lumOff val="6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45CA4F4-6C2A-F3FB-00DB-D23CF7B46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44839" y="6332538"/>
            <a:ext cx="1194789" cy="365125"/>
          </a:xfrm>
        </p:spPr>
        <p:txBody>
          <a:bodyPr/>
          <a:lstStyle/>
          <a:p>
            <a:r>
              <a:rPr lang="en-US" dirty="0"/>
              <a:t>Page Number 1</a:t>
            </a:r>
          </a:p>
        </p:txBody>
      </p:sp>
    </p:spTree>
    <p:extLst>
      <p:ext uri="{BB962C8B-B14F-4D97-AF65-F5344CB8AC3E}">
        <p14:creationId xmlns:p14="http://schemas.microsoft.com/office/powerpoint/2010/main" val="255401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4000" t="-9000" r="-12000" b="-5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DBC61C-0FB0-8A14-9B8F-C626B32C7723}"/>
              </a:ext>
            </a:extLst>
          </p:cNvPr>
          <p:cNvSpPr txBox="1"/>
          <p:nvPr/>
        </p:nvSpPr>
        <p:spPr>
          <a:xfrm>
            <a:off x="4243263" y="661415"/>
            <a:ext cx="6377463" cy="6749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solidFill>
                  <a:schemeClr val="accent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URL: </a:t>
            </a:r>
            <a:r>
              <a:rPr lang="en-AU" sz="1800" u="sng" kern="100" dirty="0">
                <a:solidFill>
                  <a:schemeClr val="accent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https://developer.themoviedb.org/reference/discover-movie</a:t>
            </a:r>
            <a:endParaRPr lang="en-AU" sz="1600" kern="100" dirty="0">
              <a:solidFill>
                <a:schemeClr val="accent6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5B615-5449-A066-56E4-4E44DA56B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9581" y="637675"/>
            <a:ext cx="2105319" cy="722408"/>
          </a:xfrm>
          <a:prstGeom prst="rect">
            <a:avLst/>
          </a:prstGeom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EC8D80CC-DB0E-EE52-EC57-F1E44C8BCCDF}"/>
              </a:ext>
            </a:extLst>
          </p:cNvPr>
          <p:cNvSpPr/>
          <p:nvPr/>
        </p:nvSpPr>
        <p:spPr>
          <a:xfrm>
            <a:off x="308455" y="507043"/>
            <a:ext cx="1413163" cy="983672"/>
          </a:xfrm>
          <a:prstGeom prst="homePlate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2"/>
                </a:solidFill>
                <a:latin typeface="+mj-lt"/>
              </a:rPr>
              <a:t>Our Source</a:t>
            </a: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B2E143FE-514F-F6D5-C261-A3182FBA210C}"/>
              </a:ext>
            </a:extLst>
          </p:cNvPr>
          <p:cNvSpPr/>
          <p:nvPr/>
        </p:nvSpPr>
        <p:spPr>
          <a:xfrm>
            <a:off x="308455" y="1814831"/>
            <a:ext cx="1413163" cy="3116657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2"/>
                </a:solidFill>
                <a:latin typeface="+mj-lt"/>
              </a:rPr>
              <a:t>ETL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100706-087E-A694-FF64-B435AFDE3AC6}"/>
              </a:ext>
            </a:extLst>
          </p:cNvPr>
          <p:cNvSpPr/>
          <p:nvPr/>
        </p:nvSpPr>
        <p:spPr>
          <a:xfrm>
            <a:off x="1929581" y="1935594"/>
            <a:ext cx="3667654" cy="3785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dirty="0">
                <a:solidFill>
                  <a:schemeClr val="tx2"/>
                </a:solidFill>
              </a:rPr>
              <a:t>Extracting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5E916-D234-1D1A-49F8-D42D44C62777}"/>
              </a:ext>
            </a:extLst>
          </p:cNvPr>
          <p:cNvSpPr/>
          <p:nvPr/>
        </p:nvSpPr>
        <p:spPr>
          <a:xfrm>
            <a:off x="2091749" y="2889671"/>
            <a:ext cx="3505487" cy="3785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dirty="0">
                <a:solidFill>
                  <a:schemeClr val="tx2"/>
                </a:solidFill>
              </a:rPr>
              <a:t>Data Organising / Transforming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132F09-94B9-2260-C950-5A44F3785174}"/>
              </a:ext>
            </a:extLst>
          </p:cNvPr>
          <p:cNvSpPr/>
          <p:nvPr/>
        </p:nvSpPr>
        <p:spPr>
          <a:xfrm>
            <a:off x="2091748" y="3835358"/>
            <a:ext cx="3505487" cy="3785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dirty="0">
                <a:solidFill>
                  <a:schemeClr val="tx2"/>
                </a:solidFill>
              </a:rPr>
              <a:t>Data Loading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87947B-79AD-5012-8DB3-724EEEF7FD7E}"/>
              </a:ext>
            </a:extLst>
          </p:cNvPr>
          <p:cNvSpPr/>
          <p:nvPr/>
        </p:nvSpPr>
        <p:spPr>
          <a:xfrm>
            <a:off x="4088141" y="5159610"/>
            <a:ext cx="4792624" cy="3785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>
                <a:solidFill>
                  <a:schemeClr val="tx2"/>
                </a:solidFill>
              </a:rPr>
              <a:t>FLASK API  &amp; our additional unknown library </a:t>
            </a: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2A07A7BE-DBE5-9E8A-B068-C25BB275D08B}"/>
              </a:ext>
            </a:extLst>
          </p:cNvPr>
          <p:cNvSpPr/>
          <p:nvPr/>
        </p:nvSpPr>
        <p:spPr>
          <a:xfrm>
            <a:off x="477266" y="5159611"/>
            <a:ext cx="3367621" cy="378565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2"/>
                </a:solidFill>
                <a:latin typeface="+mj-lt"/>
              </a:rPr>
              <a:t>Why SQL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C1FA9A5D-301C-D9D2-282F-596EA99C73FA}"/>
              </a:ext>
            </a:extLst>
          </p:cNvPr>
          <p:cNvSpPr/>
          <p:nvPr/>
        </p:nvSpPr>
        <p:spPr>
          <a:xfrm>
            <a:off x="477265" y="5966201"/>
            <a:ext cx="3367622" cy="599852"/>
          </a:xfrm>
          <a:prstGeom prst="homePlat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2"/>
                </a:solidFill>
                <a:latin typeface="+mj-lt"/>
              </a:rPr>
              <a:t>Our additional unknown Library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312037-8AB9-5CFA-BD15-F61F904A79B1}"/>
              </a:ext>
            </a:extLst>
          </p:cNvPr>
          <p:cNvSpPr/>
          <p:nvPr/>
        </p:nvSpPr>
        <p:spPr>
          <a:xfrm>
            <a:off x="4275337" y="5961260"/>
            <a:ext cx="1820664" cy="6097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tx2"/>
                </a:solidFill>
              </a:rPr>
              <a:t>Seaborn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F5F731A1-C989-0C86-5F47-DBF742612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54159" y="6541822"/>
            <a:ext cx="1238842" cy="365125"/>
          </a:xfrm>
        </p:spPr>
        <p:txBody>
          <a:bodyPr/>
          <a:lstStyle/>
          <a:p>
            <a:r>
              <a:rPr lang="en-US" dirty="0"/>
              <a:t>Page Number 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6A604A-7C5D-9018-3590-CAFBBA8B3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673" y="2924112"/>
            <a:ext cx="1436925" cy="20299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DE836E-9ABA-F2AE-F046-223D8B8120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4868" y="1581495"/>
            <a:ext cx="1436925" cy="21553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049569-1DB3-2729-2398-FDE29CA814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2470" y="1273611"/>
            <a:ext cx="1434313" cy="215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11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12D81D-AA12-2249-996B-217B8DF3C941}"/>
              </a:ext>
            </a:extLst>
          </p:cNvPr>
          <p:cNvSpPr txBox="1"/>
          <p:nvPr/>
        </p:nvSpPr>
        <p:spPr>
          <a:xfrm>
            <a:off x="3408218" y="1537855"/>
            <a:ext cx="443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Our ERD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630E10-1F91-E06B-19B3-5AEBEDF78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77" y="4709139"/>
            <a:ext cx="1323521" cy="19852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580ECD-B401-83AE-D7F1-0150F108E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543" y="4860913"/>
            <a:ext cx="1323522" cy="198528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79E97-D41A-DE40-3841-C4B9C3087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311788" y="6332538"/>
            <a:ext cx="1227840" cy="365125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Page Number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F377CD-67A5-BFB3-6CCA-9AA53095C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952" y="2204827"/>
            <a:ext cx="1743075" cy="2619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9231CC-459E-F438-E3F5-FF5655AC1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485" y="4494495"/>
            <a:ext cx="1550934" cy="2325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563B41-5679-CAAE-3945-B2C8F14E1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770" y="-52775"/>
            <a:ext cx="3174609" cy="4761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CAC4A3-CEA6-265A-7587-AAE7BAF8CE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9468" y="4238625"/>
            <a:ext cx="1743075" cy="2619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8DDE40-1B5D-8050-C4DE-8514B43B7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0926" y="2534533"/>
            <a:ext cx="1743075" cy="2619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DA07CE-913B-D9CC-2A98-E3FB62914E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0813" y="4314825"/>
            <a:ext cx="18002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0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353853-D9FE-F47F-E030-57BBE3EF5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70587" y="6353319"/>
            <a:ext cx="3505459" cy="365125"/>
          </a:xfrm>
        </p:spPr>
        <p:txBody>
          <a:bodyPr/>
          <a:lstStyle/>
          <a:p>
            <a:r>
              <a:rPr lang="en-US" dirty="0"/>
              <a:t>Page Number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172F2F-8F55-A3D8-6658-8B88C58940F5}"/>
              </a:ext>
            </a:extLst>
          </p:cNvPr>
          <p:cNvSpPr txBox="1"/>
          <p:nvPr/>
        </p:nvSpPr>
        <p:spPr>
          <a:xfrm>
            <a:off x="342472" y="339026"/>
            <a:ext cx="2786069" cy="5539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reflection blurRad="6350" stA="50000" endA="300" endPos="55000" dir="5400000" sy="-100000" algn="bl" rotWithShape="0"/>
          </a:effectLst>
        </p:spPr>
        <p:txBody>
          <a:bodyPr wrap="square" rtlCol="0" anchor="ctr">
            <a:spAutoFit/>
          </a:bodyPr>
          <a:lstStyle/>
          <a:p>
            <a:pPr lvl="1"/>
            <a:r>
              <a:rPr lang="en-US" sz="3000" b="1" dirty="0">
                <a:latin typeface="+mj-lt"/>
                <a:cs typeface="Arial" panose="020B0604020202020204" pitchFamily="34" charset="0"/>
              </a:rPr>
              <a:t>Extracting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0CB18D-D436-5628-95B8-2BC99A0A474F}"/>
              </a:ext>
            </a:extLst>
          </p:cNvPr>
          <p:cNvSpPr txBox="1"/>
          <p:nvPr/>
        </p:nvSpPr>
        <p:spPr>
          <a:xfrm>
            <a:off x="5184594" y="1083305"/>
            <a:ext cx="197404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+mj-lt"/>
                <a:cs typeface="Arial" panose="020B0604020202020204" pitchFamily="34" charset="0"/>
              </a:rPr>
              <a:t>3 API Endpoints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D7E388-A1E1-5429-66B9-987A5E9CABFB}"/>
              </a:ext>
            </a:extLst>
          </p:cNvPr>
          <p:cNvSpPr txBox="1"/>
          <p:nvPr/>
        </p:nvSpPr>
        <p:spPr>
          <a:xfrm>
            <a:off x="1947284" y="1929368"/>
            <a:ext cx="1181257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+mj-lt"/>
                <a:cs typeface="Arial" panose="020B0604020202020204" pitchFamily="34" charset="0"/>
              </a:rPr>
              <a:t>Movies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64F14E-6F59-880A-F298-A6B433504A24}"/>
              </a:ext>
            </a:extLst>
          </p:cNvPr>
          <p:cNvSpPr txBox="1"/>
          <p:nvPr/>
        </p:nvSpPr>
        <p:spPr>
          <a:xfrm>
            <a:off x="6106247" y="2057692"/>
            <a:ext cx="134167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+mj-lt"/>
                <a:cs typeface="Arial" panose="020B0604020202020204" pitchFamily="34" charset="0"/>
              </a:rPr>
              <a:t>Languages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404A2B-76ED-BAFA-B409-FC80F6651A38}"/>
              </a:ext>
            </a:extLst>
          </p:cNvPr>
          <p:cNvSpPr txBox="1"/>
          <p:nvPr/>
        </p:nvSpPr>
        <p:spPr>
          <a:xfrm>
            <a:off x="9652827" y="1873026"/>
            <a:ext cx="119692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latin typeface="+mj-lt"/>
                <a:cs typeface="Arial" panose="020B0604020202020204" pitchFamily="34" charset="0"/>
              </a:rPr>
              <a:t>Genres</a:t>
            </a:r>
          </a:p>
        </p:txBody>
      </p:sp>
      <p:pic>
        <p:nvPicPr>
          <p:cNvPr id="10" name="Picture 9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7506DAE-894F-DEAD-1F7A-0132F19AB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84677"/>
            <a:ext cx="2488045" cy="3925748"/>
          </a:xfrm>
          <a:prstGeom prst="rect">
            <a:avLst/>
          </a:prstGeom>
          <a:effectLst>
            <a:outerShdw blurRad="63500" sx="103000" sy="103000" algn="ctr" rotWithShape="0">
              <a:schemeClr val="accent6">
                <a:lumMod val="60000"/>
                <a:lumOff val="40000"/>
                <a:alpha val="40000"/>
              </a:schemeClr>
            </a:outerShdw>
          </a:effectLst>
        </p:spPr>
      </p:pic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F61ECB5B-CE53-EFD3-65EF-1B8350540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067" y="2354588"/>
            <a:ext cx="1714715" cy="3940035"/>
          </a:xfrm>
          <a:prstGeom prst="rect">
            <a:avLst/>
          </a:prstGeom>
          <a:effectLst>
            <a:outerShdw blurRad="101600" dist="38100" dir="18900000" sx="102000" sy="102000" algn="bl" rotWithShape="0">
              <a:schemeClr val="accent3">
                <a:lumMod val="60000"/>
                <a:lumOff val="40000"/>
                <a:alpha val="40000"/>
              </a:schemeClr>
            </a:outerShdw>
          </a:effectLst>
        </p:spPr>
      </p:pic>
      <p:pic>
        <p:nvPicPr>
          <p:cNvPr id="14" name="Picture 13" descr="A computer screen shot of white text&#10;&#10;Description automatically generated">
            <a:extLst>
              <a:ext uri="{FF2B5EF4-FFF2-40B4-BE49-F238E27FC236}">
                <a16:creationId xmlns:a16="http://schemas.microsoft.com/office/drawing/2014/main" id="{ECB5D646-9DE5-EC81-2671-3A857C986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54" y="2427570"/>
            <a:ext cx="4312655" cy="392574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76200" dist="38100" dir="5400000" sx="102000" sy="102000" algn="t" rotWithShape="0">
              <a:schemeClr val="accent5">
                <a:lumMod val="75000"/>
                <a:alpha val="40000"/>
              </a:schemeClr>
            </a:outerShdw>
          </a:effec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CE0535-7253-49D4-6B05-5DF01C335340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732689" y="1267971"/>
            <a:ext cx="2451905" cy="61242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BDE12C-F94A-947D-70E9-2BD1CE54F6B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229543" y="1452637"/>
            <a:ext cx="547541" cy="60505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5E2999-C837-634E-3DC8-8B87164A48C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158637" y="1267971"/>
            <a:ext cx="2494190" cy="63630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928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4D7BE2-23E3-A6DE-4140-72D3BCFFC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Page Number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A47DF-82C8-6264-1A7E-880BF98EC9EF}"/>
              </a:ext>
            </a:extLst>
          </p:cNvPr>
          <p:cNvSpPr txBox="1"/>
          <p:nvPr/>
        </p:nvSpPr>
        <p:spPr>
          <a:xfrm flipH="1">
            <a:off x="581890" y="477983"/>
            <a:ext cx="2923310" cy="5539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reflection blurRad="6350" stA="50000" endA="300" endPos="55000" dir="5400000" sy="-100000" algn="bl" rotWithShape="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b="1" dirty="0">
                <a:latin typeface="+mj-lt"/>
                <a:cs typeface="Arial" panose="020B0604020202020204" pitchFamily="34" charset="0"/>
              </a:rPr>
              <a:t>Transforming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715CC-85CA-BE33-DB2C-D8518A082B23}"/>
              </a:ext>
            </a:extLst>
          </p:cNvPr>
          <p:cNvSpPr txBox="1"/>
          <p:nvPr/>
        </p:nvSpPr>
        <p:spPr>
          <a:xfrm>
            <a:off x="862445" y="2064509"/>
            <a:ext cx="163378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Data</a:t>
            </a:r>
            <a:r>
              <a:rPr lang="en-US" dirty="0">
                <a:latin typeface="+mj-lt"/>
                <a:cs typeface="Arial" panose="020B0604020202020204" pitchFamily="34" charset="0"/>
              </a:rPr>
              <a:t> </a:t>
            </a:r>
            <a:r>
              <a:rPr lang="en-US" b="1" dirty="0">
                <a:latin typeface="+mj-lt"/>
                <a:cs typeface="Arial" panose="020B0604020202020204" pitchFamily="34" charset="0"/>
              </a:rPr>
              <a:t>Cleaning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5E8C95-D8B4-2889-151E-3EADAACCEB21}"/>
              </a:ext>
            </a:extLst>
          </p:cNvPr>
          <p:cNvSpPr txBox="1"/>
          <p:nvPr/>
        </p:nvSpPr>
        <p:spPr>
          <a:xfrm>
            <a:off x="4575464" y="1110518"/>
            <a:ext cx="1915909" cy="369332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Correcting errors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2587C0-95FB-0687-695B-9197CB57668F}"/>
              </a:ext>
            </a:extLst>
          </p:cNvPr>
          <p:cNvSpPr txBox="1"/>
          <p:nvPr/>
        </p:nvSpPr>
        <p:spPr>
          <a:xfrm>
            <a:off x="6491373" y="1985475"/>
            <a:ext cx="3486852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Dropping unnecessary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D8FFB9-ECE2-0D7A-E35E-ECA1AAA94705}"/>
              </a:ext>
            </a:extLst>
          </p:cNvPr>
          <p:cNvSpPr txBox="1"/>
          <p:nvPr/>
        </p:nvSpPr>
        <p:spPr>
          <a:xfrm>
            <a:off x="5811432" y="3124132"/>
            <a:ext cx="3911648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Renaming and reorganising columns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9EE962-BE90-89CE-CCF0-A38FC67EA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1" y="4013423"/>
            <a:ext cx="12056918" cy="709996"/>
          </a:xfrm>
          <a:prstGeom prst="rect">
            <a:avLst/>
          </a:prstGeom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541536-5BEB-93FC-E4A8-8CD260158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19" y="5415283"/>
            <a:ext cx="11606962" cy="418095"/>
          </a:xfrm>
          <a:prstGeom prst="rect">
            <a:avLst/>
          </a:prstGeom>
          <a:effectLst/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FE2BB2-64F5-3987-A67C-CCA9ECD6D9D1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96226" y="1295184"/>
            <a:ext cx="2079238" cy="95399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CC1643-432A-B6EB-F72C-E7C87B86C265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2496226" y="2170141"/>
            <a:ext cx="3995147" cy="7903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E5095E-92FE-9B9A-4C1A-AD207AF2BBA5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96226" y="2249175"/>
            <a:ext cx="3315206" cy="105962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959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3229AA-CB7E-2CFB-FFA4-5FC3550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Page Number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7875E-5F05-CF7D-0F08-95BCCE55167D}"/>
              </a:ext>
            </a:extLst>
          </p:cNvPr>
          <p:cNvSpPr txBox="1"/>
          <p:nvPr/>
        </p:nvSpPr>
        <p:spPr>
          <a:xfrm flipH="1">
            <a:off x="581890" y="477983"/>
            <a:ext cx="2770910" cy="5539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</a:ln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+mj-lt"/>
                <a:cs typeface="Arial" panose="020B0604020202020204" pitchFamily="34" charset="0"/>
              </a:rPr>
              <a:t>Transforming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3FCE5-AF18-B991-18AE-F7F5BBCC66D4}"/>
              </a:ext>
            </a:extLst>
          </p:cNvPr>
          <p:cNvSpPr txBox="1"/>
          <p:nvPr/>
        </p:nvSpPr>
        <p:spPr>
          <a:xfrm>
            <a:off x="4265294" y="1405646"/>
            <a:ext cx="1659429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Data Filtering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0A416B-1B1F-1082-5A89-D9EB492C0E20}"/>
              </a:ext>
            </a:extLst>
          </p:cNvPr>
          <p:cNvSpPr txBox="1"/>
          <p:nvPr/>
        </p:nvSpPr>
        <p:spPr>
          <a:xfrm>
            <a:off x="6896100" y="1405646"/>
            <a:ext cx="3775393" cy="36933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  <a:cs typeface="Arial" panose="020B0604020202020204" pitchFamily="34" charset="0"/>
              </a:rPr>
              <a:t>Movies have more than 1000 votes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1F4AF5-39DC-084C-EA6D-9F9006D8A578}"/>
              </a:ext>
            </a:extLst>
          </p:cNvPr>
          <p:cNvSpPr txBox="1"/>
          <p:nvPr/>
        </p:nvSpPr>
        <p:spPr>
          <a:xfrm>
            <a:off x="4265293" y="2214223"/>
            <a:ext cx="1659429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Data Sorting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EC135C-4E80-2CCD-6756-9F1BB75015BE}"/>
              </a:ext>
            </a:extLst>
          </p:cNvPr>
          <p:cNvSpPr txBox="1"/>
          <p:nvPr/>
        </p:nvSpPr>
        <p:spPr>
          <a:xfrm>
            <a:off x="6896100" y="2241613"/>
            <a:ext cx="4527201" cy="3693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  <a:cs typeface="Arial" panose="020B0604020202020204" pitchFamily="34" charset="0"/>
              </a:rPr>
              <a:t>Sort by Vote Average in descending order</a:t>
            </a:r>
          </a:p>
        </p:txBody>
      </p:sp>
      <p:pic>
        <p:nvPicPr>
          <p:cNvPr id="10" name="Picture 9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8DF31B0E-FD94-F0A9-2E5C-E4E292209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00" y="3050190"/>
            <a:ext cx="11569399" cy="3447592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0724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599F6-CEF0-5D59-191F-3D870E47A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Page Number 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EBEA5-9095-AEBE-BC34-200A0B2E7D04}"/>
              </a:ext>
            </a:extLst>
          </p:cNvPr>
          <p:cNvSpPr txBox="1"/>
          <p:nvPr/>
        </p:nvSpPr>
        <p:spPr>
          <a:xfrm flipH="1">
            <a:off x="581890" y="477983"/>
            <a:ext cx="2161694" cy="5539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50000"/>
              </a:schemeClr>
            </a:solidFill>
          </a:ln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atin typeface="+mj-lt"/>
                <a:cs typeface="Arial" panose="020B0604020202020204" pitchFamily="34" charset="0"/>
              </a:rPr>
              <a:t>Loading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9E951-18DF-6433-3851-68659943AB3A}"/>
              </a:ext>
            </a:extLst>
          </p:cNvPr>
          <p:cNvSpPr txBox="1"/>
          <p:nvPr/>
        </p:nvSpPr>
        <p:spPr>
          <a:xfrm>
            <a:off x="8022396" y="1706594"/>
            <a:ext cx="144142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4F56D4-04F7-9AB5-82D8-7630B5A93872}"/>
              </a:ext>
            </a:extLst>
          </p:cNvPr>
          <p:cNvSpPr txBox="1"/>
          <p:nvPr/>
        </p:nvSpPr>
        <p:spPr>
          <a:xfrm>
            <a:off x="4565231" y="1144383"/>
            <a:ext cx="1955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table Schemas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EDA1E0-CDE6-87E2-07E0-C383995C91C9}"/>
              </a:ext>
            </a:extLst>
          </p:cNvPr>
          <p:cNvSpPr txBox="1"/>
          <p:nvPr/>
        </p:nvSpPr>
        <p:spPr>
          <a:xfrm>
            <a:off x="4957680" y="1458085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csv files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4F6254-09D5-A5E9-2886-90B093473E69}"/>
              </a:ext>
            </a:extLst>
          </p:cNvPr>
          <p:cNvSpPr txBox="1"/>
          <p:nvPr/>
        </p:nvSpPr>
        <p:spPr>
          <a:xfrm>
            <a:off x="207810" y="3059668"/>
            <a:ext cx="144142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frames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C07D9E-DC72-28FA-C93C-279C8593A42F}"/>
              </a:ext>
            </a:extLst>
          </p:cNvPr>
          <p:cNvSpPr txBox="1"/>
          <p:nvPr/>
        </p:nvSpPr>
        <p:spPr>
          <a:xfrm>
            <a:off x="2598660" y="1765862"/>
            <a:ext cx="113364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CSV files</a:t>
            </a:r>
          </a:p>
        </p:txBody>
      </p:sp>
      <p:pic>
        <p:nvPicPr>
          <p:cNvPr id="13" name="Picture 12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AB5F6568-A22B-56CF-F0A2-1FBC3634B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37" y="2961409"/>
            <a:ext cx="4075043" cy="29764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F3EF89-4C79-D52B-5CD6-CECB160BD7A5}"/>
              </a:ext>
            </a:extLst>
          </p:cNvPr>
          <p:cNvSpPr txBox="1"/>
          <p:nvPr/>
        </p:nvSpPr>
        <p:spPr>
          <a:xfrm>
            <a:off x="2743584" y="5320738"/>
            <a:ext cx="226215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reflection blurRad="6350" stA="50000" endA="300" endPos="55500" dist="508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SQLite database file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4FD3C0-C1FC-6CEB-0D90-3BF052AE3311}"/>
              </a:ext>
            </a:extLst>
          </p:cNvPr>
          <p:cNvCxnSpPr>
            <a:cxnSpLocks/>
          </p:cNvCxnSpPr>
          <p:nvPr/>
        </p:nvCxnSpPr>
        <p:spPr>
          <a:xfrm flipV="1">
            <a:off x="1545021" y="2135194"/>
            <a:ext cx="1053639" cy="924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818BE2-8C33-129D-8C53-55E9D64003D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732304" y="1950528"/>
            <a:ext cx="42118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8C1A02-6E07-0091-1C17-D9BD910A4C73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8743106" y="2075926"/>
            <a:ext cx="0" cy="869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A388CBE-6000-9B2C-76B7-D4708AAA6C11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5005742" y="5505404"/>
            <a:ext cx="21826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664C6E9-8A19-87D1-A8E0-42973DBFDB98}"/>
              </a:ext>
            </a:extLst>
          </p:cNvPr>
          <p:cNvCxnSpPr>
            <a:stCxn id="5" idx="2"/>
          </p:cNvCxnSpPr>
          <p:nvPr/>
        </p:nvCxnSpPr>
        <p:spPr>
          <a:xfrm>
            <a:off x="8743106" y="2075926"/>
            <a:ext cx="0" cy="869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907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88B1FE-8CB1-3E86-326D-6196CF0C8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22890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D040B9"/>
      </a:accent1>
      <a:accent2>
        <a:srgbClr val="9A2EBE"/>
      </a:accent2>
      <a:accent3>
        <a:srgbClr val="6F40D0"/>
      </a:accent3>
      <a:accent4>
        <a:srgbClr val="3440C0"/>
      </a:accent4>
      <a:accent5>
        <a:srgbClr val="4088D0"/>
      </a:accent5>
      <a:accent6>
        <a:srgbClr val="2EB3BE"/>
      </a:accent6>
      <a:hlink>
        <a:srgbClr val="3F6ABF"/>
      </a:hlink>
      <a:folHlink>
        <a:srgbClr val="7F7F7F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179</Words>
  <Application>Microsoft Office PowerPoint</Application>
  <PresentationFormat>Widescreen</PresentationFormat>
  <Paragraphs>51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Arial</vt:lpstr>
      <vt:lpstr>Grandview</vt:lpstr>
      <vt:lpstr>Grandview Display</vt:lpstr>
      <vt:lpstr>CitationVTI</vt:lpstr>
      <vt:lpstr>TOP 500 Movie API EXPLORER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Tammy Powell</dc:creator>
  <cp:lastModifiedBy>Tammy Powell</cp:lastModifiedBy>
  <cp:revision>5</cp:revision>
  <dcterms:created xsi:type="dcterms:W3CDTF">2024-07-08T11:06:05Z</dcterms:created>
  <dcterms:modified xsi:type="dcterms:W3CDTF">2024-07-09T11:14:17Z</dcterms:modified>
</cp:coreProperties>
</file>